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7019925" cy="9305925"/>
  <p:embeddedFontLs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33DE84-4DF8-4B20-902B-11E2319CDAEB}">
  <a:tblStyle styleId="{3433DE84-4DF8-4B20-902B-11E2319CDA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Narrow-bold.fntdata"/><Relationship Id="rId10" Type="http://schemas.openxmlformats.org/officeDocument/2006/relationships/slide" Target="slides/slide4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7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6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7988" y="696913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407988" y="696913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0de01b27e_1_90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0de01b27e_1_90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Bethany</a:t>
            </a:r>
            <a:endParaRPr/>
          </a:p>
        </p:txBody>
      </p:sp>
      <p:sp>
        <p:nvSpPr>
          <p:cNvPr id="147" name="Google Shape;147;g320de01b27e_1_90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0de01b27e_1_96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0de01b27e_1_96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MacKenzie</a:t>
            </a:r>
            <a:endParaRPr/>
          </a:p>
        </p:txBody>
      </p:sp>
      <p:sp>
        <p:nvSpPr>
          <p:cNvPr id="156" name="Google Shape;156;g320de01b27e_1_96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0de01b27e_3_16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0de01b27e_3_16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166" name="Google Shape;166;g320de01b27e_3_16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0de01b27e_1_102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0de01b27e_1_102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Bethany</a:t>
            </a:r>
            <a:endParaRPr/>
          </a:p>
        </p:txBody>
      </p:sp>
      <p:sp>
        <p:nvSpPr>
          <p:cNvPr id="174" name="Google Shape;174;g320de01b27e_1_102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0de01b27e_1_108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20de01b27e_1_108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Mina K.</a:t>
            </a:r>
            <a:endParaRPr/>
          </a:p>
        </p:txBody>
      </p:sp>
      <p:sp>
        <p:nvSpPr>
          <p:cNvPr id="182" name="Google Shape;182;g320de01b27e_1_108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0de01b27e_1_114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0de01b27e_1_114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Mina K.</a:t>
            </a:r>
            <a:endParaRPr/>
          </a:p>
        </p:txBody>
      </p:sp>
      <p:sp>
        <p:nvSpPr>
          <p:cNvPr id="190" name="Google Shape;190;g320de01b27e_1_114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0de01b27e_3_4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0de01b27e_3_4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Nathan</a:t>
            </a:r>
            <a:endParaRPr/>
          </a:p>
        </p:txBody>
      </p:sp>
      <p:sp>
        <p:nvSpPr>
          <p:cNvPr id="198" name="Google Shape;198;g320de01b27e_3_4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0de01b27e_1_120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0de01b27e_1_120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MacKenzie</a:t>
            </a:r>
            <a:endParaRPr/>
          </a:p>
        </p:txBody>
      </p:sp>
      <p:sp>
        <p:nvSpPr>
          <p:cNvPr id="206" name="Google Shape;206;g320de01b27e_1_120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0de01b27e_6_0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0de01b27e_6_0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Bethany </a:t>
            </a:r>
            <a:endParaRPr/>
          </a:p>
        </p:txBody>
      </p:sp>
      <p:sp>
        <p:nvSpPr>
          <p:cNvPr id="214" name="Google Shape;214;g320de01b27e_6_0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0de01b27e_3_26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0de01b27e_3_26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Thomas</a:t>
            </a:r>
            <a:endParaRPr/>
          </a:p>
        </p:txBody>
      </p:sp>
      <p:sp>
        <p:nvSpPr>
          <p:cNvPr id="223" name="Google Shape;223;g320de01b27e_3_26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0de01b27e_1_0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0de01b27e_1_0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Everyone</a:t>
            </a:r>
            <a:endParaRPr/>
          </a:p>
        </p:txBody>
      </p:sp>
      <p:sp>
        <p:nvSpPr>
          <p:cNvPr id="75" name="Google Shape;75;g320de01b27e_1_0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0de01b27e_1_126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0de01b27e_1_126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MacKenzie</a:t>
            </a:r>
            <a:endParaRPr/>
          </a:p>
        </p:txBody>
      </p:sp>
      <p:sp>
        <p:nvSpPr>
          <p:cNvPr id="232" name="Google Shape;232;g320de01b27e_1_126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0de01b27e_1_132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0de01b27e_1_132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Sean and Nathan</a:t>
            </a:r>
            <a:endParaRPr/>
          </a:p>
        </p:txBody>
      </p:sp>
      <p:sp>
        <p:nvSpPr>
          <p:cNvPr id="241" name="Google Shape;241;g320de01b27e_1_132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0de01b27e_1_144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20de01b27e_1_144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Mina K.</a:t>
            </a:r>
            <a:endParaRPr/>
          </a:p>
        </p:txBody>
      </p:sp>
      <p:sp>
        <p:nvSpPr>
          <p:cNvPr id="250" name="Google Shape;250;g320de01b27e_1_144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20de01b27e_1_138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20de01b27e_1_138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Mina K.</a:t>
            </a:r>
            <a:endParaRPr/>
          </a:p>
        </p:txBody>
      </p:sp>
      <p:sp>
        <p:nvSpPr>
          <p:cNvPr id="259" name="Google Shape;259;g320de01b27e_1_138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730cbc2089a5c_1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730cbc2089a5c_1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Thomas</a:t>
            </a:r>
            <a:endParaRPr/>
          </a:p>
        </p:txBody>
      </p:sp>
      <p:sp>
        <p:nvSpPr>
          <p:cNvPr id="267" name="Google Shape;267;g4730cbc2089a5c_1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0de01b27e_7_7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0de01b27e_7_7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Thomas</a:t>
            </a:r>
            <a:endParaRPr/>
          </a:p>
        </p:txBody>
      </p:sp>
      <p:sp>
        <p:nvSpPr>
          <p:cNvPr id="275" name="Google Shape;275;g320de01b27e_7_7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0de01b27e_1_152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Nathan</a:t>
            </a:r>
            <a:endParaRPr/>
          </a:p>
        </p:txBody>
      </p:sp>
      <p:sp>
        <p:nvSpPr>
          <p:cNvPr id="84" name="Google Shape;84;g320de01b27e_1_152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0de01b27e_1_66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0de01b27e_1_66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Thomas</a:t>
            </a:r>
            <a:endParaRPr/>
          </a:p>
        </p:txBody>
      </p:sp>
      <p:sp>
        <p:nvSpPr>
          <p:cNvPr id="93" name="Google Shape;93;g320de01b27e_1_66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0de01b27e_7_0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Sean</a:t>
            </a:r>
            <a:endParaRPr/>
          </a:p>
        </p:txBody>
      </p:sp>
      <p:sp>
        <p:nvSpPr>
          <p:cNvPr id="102" name="Google Shape;102;g320de01b27e_7_0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0de01b27e_1_205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Nathan</a:t>
            </a:r>
            <a:endParaRPr/>
          </a:p>
        </p:txBody>
      </p:sp>
      <p:sp>
        <p:nvSpPr>
          <p:cNvPr id="111" name="Google Shape;111;g320de01b27e_1_205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0de01b27e_1_256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0de01b27e_1_256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Thomas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0de01b27e_1_256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0de01b27e_1_84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0de01b27e_1_84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Bethany</a:t>
            </a:r>
            <a:endParaRPr/>
          </a:p>
        </p:txBody>
      </p:sp>
      <p:sp>
        <p:nvSpPr>
          <p:cNvPr id="130" name="Google Shape;130;g320de01b27e_1_84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0de01b27e_1_312:notes"/>
          <p:cNvSpPr/>
          <p:nvPr>
            <p:ph idx="2" type="sldImg"/>
          </p:nvPr>
        </p:nvSpPr>
        <p:spPr>
          <a:xfrm>
            <a:off x="407988" y="696913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0de01b27e_1_312:notes"/>
          <p:cNvSpPr txBox="1"/>
          <p:nvPr>
            <p:ph idx="1" type="body"/>
          </p:nvPr>
        </p:nvSpPr>
        <p:spPr>
          <a:xfrm>
            <a:off x="701675" y="4419600"/>
            <a:ext cx="5616600" cy="4187700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MacKenzie</a:t>
            </a:r>
            <a:endParaRPr/>
          </a:p>
        </p:txBody>
      </p:sp>
      <p:sp>
        <p:nvSpPr>
          <p:cNvPr id="138" name="Google Shape;138;g320de01b27e_1_312:notes"/>
          <p:cNvSpPr txBox="1"/>
          <p:nvPr>
            <p:ph idx="12" type="sldNum"/>
          </p:nvPr>
        </p:nvSpPr>
        <p:spPr>
          <a:xfrm>
            <a:off x="3976688" y="8839200"/>
            <a:ext cx="3041700" cy="465000"/>
          </a:xfrm>
          <a:prstGeom prst="rect">
            <a:avLst/>
          </a:prstGeom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212725" y="261699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533400" y="1885950"/>
            <a:ext cx="6629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31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33400" y="2800350"/>
            <a:ext cx="6248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pic>
        <p:nvPicPr>
          <p:cNvPr descr="CoEnameplatewhite.png"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" y="361950"/>
            <a:ext cx="4724400" cy="70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 rot="5400000">
            <a:off x="2857500" y="-1371600"/>
            <a:ext cx="3429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 rot="5400000">
            <a:off x="5486400" y="1257300"/>
            <a:ext cx="4343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 rot="5400000">
            <a:off x="1295400" y="-723900"/>
            <a:ext cx="4343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028700"/>
            <a:ext cx="4038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8200" y="1028700"/>
            <a:ext cx="4038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91050"/>
            <a:ext cx="9144000" cy="5715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CE1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068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0680" lvl="2" marL="13716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0680" lvl="3" marL="18288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0679" lvl="4" marL="22860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0679" lvl="5" marL="27432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0679" lvl="6" marL="32004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0679" lvl="7" marL="36576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0679" lvl="8" marL="41148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OE.pn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91200" y="6383338"/>
            <a:ext cx="2895600" cy="24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E.png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867400" y="4764088"/>
            <a:ext cx="2895600" cy="24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Unameplatewhite.png" id="15" name="Google Shape;1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05350"/>
            <a:ext cx="33528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ctrTitle"/>
          </p:nvPr>
        </p:nvSpPr>
        <p:spPr>
          <a:xfrm>
            <a:off x="533400" y="1885950"/>
            <a:ext cx="772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Ames Microgrid Evaluation &amp; Substation Consulting</a:t>
            </a:r>
            <a:endParaRPr/>
          </a:p>
        </p:txBody>
      </p:sp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533400" y="2800350"/>
            <a:ext cx="6248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200"/>
              <a:t>sdmay25-02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200"/>
              <a:t>Sean Carver, Bethany Danley, Thomas Edwards, Nathan Kallal, Mina Khalil, </a:t>
            </a:r>
            <a:br>
              <a:rPr lang="en-US" sz="2200"/>
            </a:br>
            <a:r>
              <a:rPr lang="en-US" sz="2200"/>
              <a:t>MacKenzie Woods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Constraints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457200" y="1028700"/>
            <a:ext cx="56973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Land Availability:</a:t>
            </a:r>
            <a:endParaRPr sz="13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Designs we produce must lie within the physical boundaries of land owned by the university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Safety:</a:t>
            </a:r>
            <a:endParaRPr sz="13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Ensure all designs meet proper </a:t>
            </a:r>
            <a:r>
              <a:rPr lang="en-US" sz="1500"/>
              <a:t>safety</a:t>
            </a:r>
            <a:r>
              <a:rPr lang="en-US" sz="1500"/>
              <a:t> standards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We must maintain proper electrical clearance for different components and </a:t>
            </a:r>
            <a:r>
              <a:rPr lang="en-US" sz="1500"/>
              <a:t>adhere</a:t>
            </a:r>
            <a:r>
              <a:rPr lang="en-US" sz="1500"/>
              <a:t> to NESC and SEC guidelines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Utility Information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Electrical utility information, even </a:t>
            </a:r>
            <a:r>
              <a:rPr lang="en-US" sz="1500"/>
              <a:t>campus</a:t>
            </a:r>
            <a:r>
              <a:rPr lang="en-US" sz="1500"/>
              <a:t> utilities, is </a:t>
            </a:r>
            <a:r>
              <a:rPr lang="en-US" sz="1500"/>
              <a:t>proprietary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Lack of access to information regarding physical locations and device specifications</a:t>
            </a:r>
            <a:endParaRPr sz="1500"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06900" y="1124100"/>
            <a:ext cx="2657650" cy="3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 Research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457200" y="1028700"/>
            <a:ext cx="58899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Key Characteristics of Related Projects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Fewer emissions than conventional gas plants (UC San Diego)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Self-sufficient generation, independent from grid (MIT)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Enhanced reliability with smart switches &amp; underground cables (IIT)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Synchronous market operations (Princeton)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“Smart” microgrid reduces costs by 20% (Santa Clara)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Market Gap: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Mixed Energy Sources: Combine to reduce carbon emissions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Space Efficiency: Utilize compact renewable systems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Resilience &amp; Scalability: Design systems that operate through outages and can adapt with load growth</a:t>
            </a:r>
            <a:endParaRPr sz="1500"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50" y="785275"/>
            <a:ext cx="2865500" cy="17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350" y="2638875"/>
            <a:ext cx="2915600" cy="170502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Conceptual Design - Substation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12" y="1763475"/>
            <a:ext cx="8625175" cy="202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Conceptual Design - Distribution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99" y="1111651"/>
            <a:ext cx="7620200" cy="32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&amp; Cost</a:t>
            </a:r>
            <a:endParaRPr/>
          </a:p>
        </p:txBody>
      </p:sp>
      <p:graphicFrame>
        <p:nvGraphicFramePr>
          <p:cNvPr id="185" name="Google Shape;185;p26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{3433DE84-4DF8-4B20-902B-11E2319CDAEB}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sng"/>
                        <a:t>Software/Hardware Needed</a:t>
                      </a:r>
                      <a:endParaRPr b="1" sz="15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sng"/>
                        <a:t>Cost</a:t>
                      </a:r>
                      <a:endParaRPr b="1" sz="1500" u="sng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OpenDSS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Free - Open source software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AutoCAD Electrical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Free - included in ISU Softwares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Microsoft Excel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Free - included in ISU Softwares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BlueBeam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Free - included in ISU Softwares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457200" y="317625"/>
            <a:ext cx="8229600" cy="105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Gantt Chart &amp; Project Timeline </a:t>
            </a:r>
            <a:br>
              <a:rPr lang="en-US"/>
            </a:br>
            <a:r>
              <a:rPr lang="en-US"/>
              <a:t>Substation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8" y="1516750"/>
            <a:ext cx="8942825" cy="26774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" name="Google Shape;19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2047"/>
          <a:stretch/>
        </p:blipFill>
        <p:spPr>
          <a:xfrm>
            <a:off x="101575" y="1902525"/>
            <a:ext cx="8940874" cy="18340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28"/>
          <p:cNvSpPr txBox="1"/>
          <p:nvPr>
            <p:ph type="title"/>
          </p:nvPr>
        </p:nvSpPr>
        <p:spPr>
          <a:xfrm>
            <a:off x="457200" y="317625"/>
            <a:ext cx="8229600" cy="105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Gantt Chart &amp; Project Timeline </a:t>
            </a:r>
            <a:br>
              <a:rPr lang="en-US"/>
            </a:br>
            <a:r>
              <a:rPr lang="en-US"/>
              <a:t>Distribution</a:t>
            </a:r>
            <a:endParaRPr/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 - Substation</a:t>
            </a:r>
            <a:endParaRPr/>
          </a:p>
        </p:txBody>
      </p:sp>
      <p:sp>
        <p:nvSpPr>
          <p:cNvPr id="209" name="Google Shape;20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400" y="907900"/>
            <a:ext cx="5661201" cy="36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 - Distribution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18" name="Google Shape;218;p30" title="Total Daily Load (kW) per Building"/>
          <p:cNvPicPr preferRelativeResize="0"/>
          <p:nvPr/>
        </p:nvPicPr>
        <p:blipFill rotWithShape="1">
          <a:blip r:embed="rId3">
            <a:alphaModFix/>
          </a:blip>
          <a:srcRect b="4128" l="0" r="0" t="4128"/>
          <a:stretch/>
        </p:blipFill>
        <p:spPr>
          <a:xfrm>
            <a:off x="482375" y="922800"/>
            <a:ext cx="8179251" cy="364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457200" y="114300"/>
            <a:ext cx="86868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Detailed Design - Electrical System</a:t>
            </a:r>
            <a:endParaRPr/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457200" y="1028700"/>
            <a:ext cx="55761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Power Sources</a:t>
            </a:r>
            <a:r>
              <a:rPr lang="en-US" sz="2300"/>
              <a:t>:</a:t>
            </a:r>
            <a:endParaRPr sz="23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Generated at Power Plant or purchased</a:t>
            </a:r>
            <a:endParaRPr sz="1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Underground Distribution System: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Distributed through more than 25 miles of medium voltage cables in steels conduits within concrete duct banks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Substations: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Includes transformers and/or switchgear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Voltage Distribution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Electricity supplied: 13,800V or 4,160V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Over 500 building transformers to manage voltage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Reduce voltage to 480V, 208V, and/or 120V</a:t>
            </a:r>
            <a:endParaRPr sz="1500"/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 b="12541" l="8096" r="0" t="0"/>
          <a:stretch/>
        </p:blipFill>
        <p:spPr>
          <a:xfrm>
            <a:off x="6119051" y="857250"/>
            <a:ext cx="2910225" cy="36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Members &amp; Roles</a:t>
            </a:r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Sean Carver - Substation Team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Bethany Danley - Distribution Team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Thomas Edwards</a:t>
            </a:r>
            <a:r>
              <a:rPr lang="en-US" sz="2200"/>
              <a:t> - Distribution Team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Nathan Kallal</a:t>
            </a:r>
            <a:r>
              <a:rPr lang="en-US" sz="2200"/>
              <a:t> - Distribution Team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Mina Khalil</a:t>
            </a:r>
            <a:r>
              <a:rPr lang="en-US" sz="2200"/>
              <a:t> - Substation Team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MacKenzie Woods</a:t>
            </a:r>
            <a:r>
              <a:rPr lang="en-US" sz="2200"/>
              <a:t> - Substation Team</a:t>
            </a:r>
            <a:endParaRPr sz="2200"/>
          </a:p>
        </p:txBody>
      </p:sp>
      <p:sp>
        <p:nvSpPr>
          <p:cNvPr id="79" name="Google Shape;79;p14"/>
          <p:cNvSpPr txBox="1"/>
          <p:nvPr/>
        </p:nvSpPr>
        <p:spPr>
          <a:xfrm>
            <a:off x="8441750" y="104825"/>
            <a:ext cx="443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11465" r="13935" t="16366"/>
          <a:stretch/>
        </p:blipFill>
        <p:spPr>
          <a:xfrm>
            <a:off x="5624275" y="1200850"/>
            <a:ext cx="3260880" cy="27418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Plan Overview</a:t>
            </a:r>
            <a:endParaRPr/>
          </a:p>
        </p:txBody>
      </p:sp>
      <p:sp>
        <p:nvSpPr>
          <p:cNvPr id="235" name="Google Shape;235;p32"/>
          <p:cNvSpPr txBox="1"/>
          <p:nvPr>
            <p:ph idx="1" type="body"/>
          </p:nvPr>
        </p:nvSpPr>
        <p:spPr>
          <a:xfrm>
            <a:off x="457200" y="1028700"/>
            <a:ext cx="75777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Substation: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Relay Protection Logic - Unit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Control Systems - Unit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Simulate fault currents - Interface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Ensure components of the substation properly interact with </a:t>
            </a:r>
            <a:br>
              <a:rPr lang="en-US" sz="1500"/>
            </a:br>
            <a:r>
              <a:rPr lang="en-US" sz="1500"/>
              <a:t>each other - Integration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Comply with all regulations and requirements - Acceptance </a:t>
            </a:r>
            <a:br>
              <a:rPr lang="en-US" sz="1500"/>
            </a:br>
            <a:r>
              <a:rPr lang="en-US" sz="1500"/>
              <a:t>Testing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Distribution: 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Distribution Protection and Communication - Unit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Ensure communication flow between devices - Integration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Confirm components are functional and operational - System Testing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Ensure </a:t>
            </a:r>
            <a:r>
              <a:rPr lang="en-US" sz="1500"/>
              <a:t>compatibility</a:t>
            </a:r>
            <a:r>
              <a:rPr lang="en-US" sz="1500"/>
              <a:t> with substation and distribution systems - Regression Testing</a:t>
            </a:r>
            <a:endParaRPr sz="1500"/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150" y="1381250"/>
            <a:ext cx="2943775" cy="22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Status</a:t>
            </a:r>
            <a:endParaRPr/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457200" y="1028700"/>
            <a:ext cx="59766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Substation Team Status</a:t>
            </a:r>
            <a:r>
              <a:rPr lang="en-US" sz="2200"/>
              <a:t>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Rev I: One-Line Diagram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Rev I: Relay </a:t>
            </a:r>
            <a:r>
              <a:rPr lang="en-US" sz="1500"/>
              <a:t>Functional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Rev 0: BOM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Rev 0: General Arrangement (GA)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Distribution Team Status</a:t>
            </a:r>
            <a:r>
              <a:rPr lang="en-US" sz="2200"/>
              <a:t>: 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Load Profile Data: Completed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Data Analysis: In-Progress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Distribution Model: In-Progress</a:t>
            </a:r>
            <a:endParaRPr sz="1500"/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932" y="971701"/>
            <a:ext cx="4427118" cy="34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457200" y="1028700"/>
            <a:ext cx="7723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Scope</a:t>
            </a:r>
            <a:r>
              <a:rPr lang="en-US" sz="2200"/>
              <a:t>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Upgrade ISU's microgrid and implement a new substation to improve reliability, support future growth, while </a:t>
            </a:r>
            <a:r>
              <a:rPr lang="en-US" sz="1500"/>
              <a:t>also integrating</a:t>
            </a:r>
            <a:r>
              <a:rPr lang="en-US" sz="1500"/>
              <a:t> renewable energy sources.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Impact: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Supports future campus growth while aligning with </a:t>
            </a:r>
            <a:br>
              <a:rPr lang="en-US" sz="1500"/>
            </a:br>
            <a:r>
              <a:rPr lang="en-US" sz="1500"/>
              <a:t>ISU’s sustainability and improve fault protection and </a:t>
            </a:r>
            <a:endParaRPr sz="15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500"/>
              <a:t>system resilience.</a:t>
            </a:r>
            <a:endParaRPr sz="15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8170" r="15394" t="0"/>
          <a:stretch/>
        </p:blipFill>
        <p:spPr>
          <a:xfrm>
            <a:off x="5599125" y="2090550"/>
            <a:ext cx="3265051" cy="22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Semester Plan - Substation</a:t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87" y="1257300"/>
            <a:ext cx="8568026" cy="27966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3" name="Google Shape;26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Semester Plan - Distribution</a:t>
            </a:r>
            <a:endParaRPr/>
          </a:p>
        </p:txBody>
      </p:sp>
      <p:graphicFrame>
        <p:nvGraphicFramePr>
          <p:cNvPr id="270" name="Google Shape;270;p36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{3433DE84-4DF8-4B20-902B-11E2319CDAEB}</a:tableStyleId>
              </a:tblPr>
              <a:tblGrid>
                <a:gridCol w="5521775"/>
                <a:gridCol w="1717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sng"/>
                        <a:t>Task</a:t>
                      </a:r>
                      <a:endParaRPr b="1" sz="15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sng"/>
                        <a:t>Completion Date</a:t>
                      </a:r>
                      <a:endParaRPr b="1" sz="1500" u="sng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Finalization of model development in OpenDSS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1/31/2025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Contingency &amp; Jumpering Plans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2/28/2025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Protection Coordination Studies, Additional Resources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4/31/2025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1" name="Google Shape;27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548325" y="16128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/>
              <a:t>Questions?</a:t>
            </a:r>
            <a:endParaRPr sz="6500"/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3">
            <a:alphaModFix/>
          </a:blip>
          <a:srcRect b="0" l="17581" r="16594" t="0"/>
          <a:stretch/>
        </p:blipFill>
        <p:spPr>
          <a:xfrm>
            <a:off x="2784437" y="2820800"/>
            <a:ext cx="3757374" cy="14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Overview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7200" y="1028700"/>
            <a:ext cx="6105300" cy="3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Client: Burns &amp; McDonnell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Faculty Advisor: Zhaoyu Wang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User: ISU Utilities and Customers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Goals:</a:t>
            </a:r>
            <a:endParaRPr sz="2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Improve campus microgrid and substation infrastructure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Create scalable models for distribution and transmission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Objectives:</a:t>
            </a:r>
            <a:endParaRPr sz="2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Develop a conceptual design package for a safe, reliable substation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Build a microgrid model for load management and energy distribution and implement contingency plans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Support growth and resilience with renewables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10820" lvl="0" marL="34290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30160" l="17421" r="13388" t="19370"/>
          <a:stretch/>
        </p:blipFill>
        <p:spPr>
          <a:xfrm>
            <a:off x="5955925" y="1297163"/>
            <a:ext cx="2935026" cy="28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Client Information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457200" y="1028700"/>
            <a:ext cx="41148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Burns &amp; McDonnell: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Engineer, Procure, Construct Company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Presence in the Power Generation &amp; Transmission Fields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Client works in Transmission &amp; Distribution department (Substation aspect)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1898 &amp; Co.: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Consulting Arm of Burns &amp; McDonnell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Client works in Distribution Consulting department (Distribution aspect)</a:t>
            </a:r>
            <a:endParaRPr sz="150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125" y="1256599"/>
            <a:ext cx="3617624" cy="10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152" y="2292125"/>
            <a:ext cx="2165575" cy="21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System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57200" y="1028700"/>
            <a:ext cx="4480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Specifications:</a:t>
            </a:r>
            <a:endParaRPr sz="2200"/>
          </a:p>
          <a:p>
            <a:pPr indent="-3238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Power provided by ISU power plant and MISO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One 69/13.8kV substation on Haber Rd.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Distribution ring powers buildings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Switchgear operated at ISU power plant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Campus buildings consume an average of 20MW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100" y="2920425"/>
            <a:ext cx="2826075" cy="15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7400" y="1008216"/>
            <a:ext cx="4206601" cy="2638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028700"/>
            <a:ext cx="5899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Task</a:t>
            </a:r>
            <a:r>
              <a:rPr lang="en-US" sz="2200"/>
              <a:t>:</a:t>
            </a:r>
            <a:endParaRPr sz="2200"/>
          </a:p>
          <a:p>
            <a:pPr indent="-3238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Evaluate and model the electric distribution microgrid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Design for a new substation with battery integration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Objective</a:t>
            </a:r>
            <a:r>
              <a:rPr lang="en-US" sz="2200"/>
              <a:t>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Provide a comprehensive model for both the distribution </a:t>
            </a:r>
            <a:br>
              <a:rPr lang="en-US" sz="1500"/>
            </a:br>
            <a:r>
              <a:rPr lang="en-US" sz="1500"/>
              <a:t>grid and substation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Deliverables</a:t>
            </a:r>
            <a:r>
              <a:rPr lang="en-US" sz="2200"/>
              <a:t>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Create detailed documents outlining the evidence and </a:t>
            </a:r>
            <a:br>
              <a:rPr lang="en-US" sz="1500"/>
            </a:br>
            <a:r>
              <a:rPr lang="en-US" sz="1500"/>
              <a:t>data supporting the upgrade plans and models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Goal: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Ensure microgrid and substation reliability and scalability to meet future campus needs</a:t>
            </a:r>
            <a:endParaRPr sz="15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401" y="685713"/>
            <a:ext cx="2282050" cy="37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57200" y="857250"/>
            <a:ext cx="5239500" cy="34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Easy to Understand Models/Diagrams</a:t>
            </a:r>
            <a:endParaRPr sz="2200"/>
          </a:p>
          <a:p>
            <a: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-"/>
            </a:pPr>
            <a:r>
              <a:rPr lang="en-US" sz="1500"/>
              <a:t>OpenDSS Distribution Grid Model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AutoCAD Electrical Substation Model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All representations of our system upgrades should be easily to comprehend in deliverables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Research/Calculations Documents</a:t>
            </a:r>
            <a:endParaRPr sz="22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Loading calculations and power flow documents/spreadsheets front the distribution team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Grounding study, fault current calculations for the substation team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Cost Estimates</a:t>
            </a:r>
            <a:endParaRPr sz="2200"/>
          </a:p>
          <a:p>
            <a: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-"/>
            </a:pPr>
            <a:r>
              <a:rPr lang="en-US" sz="1500"/>
              <a:t>Show the cost of each proposed upgrade &amp; Bill of Materials for new resources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250" y="364775"/>
            <a:ext cx="2626300" cy="23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975" y="3027700"/>
            <a:ext cx="3626224" cy="11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Engineering Standards</a:t>
            </a:r>
            <a:endParaRPr/>
          </a:p>
        </p:txBody>
      </p:sp>
      <p:graphicFrame>
        <p:nvGraphicFramePr>
          <p:cNvPr id="133" name="Google Shape;133;p20"/>
          <p:cNvGraphicFramePr/>
          <p:nvPr/>
        </p:nvGraphicFramePr>
        <p:xfrm>
          <a:off x="952500" y="139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{3433DE84-4DF8-4B20-902B-11E2319CDAEB}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sng"/>
                        <a:t>Development Standard</a:t>
                      </a:r>
                      <a:endParaRPr b="1" sz="15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sng"/>
                        <a:t>Project Relevance</a:t>
                      </a:r>
                      <a:endParaRPr b="1" sz="1500" u="sng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IEEE 993–1996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Substation - Lightning Strike Shielding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IEEE 1100–2005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Substation - Powering &amp; </a:t>
                      </a:r>
                      <a:r>
                        <a:rPr lang="en-US" sz="1500"/>
                        <a:t>Grounding</a:t>
                      </a:r>
                      <a:r>
                        <a:rPr lang="en-US" sz="1500"/>
                        <a:t> Electronic Equipment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IEEE 20.9–2019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Distribution - </a:t>
                      </a:r>
                      <a:r>
                        <a:rPr lang="en-US" sz="1500"/>
                        <a:t>Planning</a:t>
                      </a:r>
                      <a:r>
                        <a:rPr lang="en-US" sz="1500"/>
                        <a:t> &amp; Design of Microgrids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IEEE P2030.12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Distribution - Design Guide for Microgrid Protection Systems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Users &amp; Needs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195200"/>
            <a:ext cx="4572000" cy="275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Users:</a:t>
            </a:r>
            <a:endParaRPr sz="2300"/>
          </a:p>
          <a:p>
            <a:pPr indent="-3238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Iowa Stat</a:t>
            </a:r>
            <a:r>
              <a:rPr lang="en-US" sz="1500"/>
              <a:t>e Utilities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Power Consumers on Campus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Needs:</a:t>
            </a:r>
            <a:endParaRPr sz="23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Reliability &amp; Resilience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Adaptability to Renewables</a:t>
            </a:r>
            <a:endParaRPr sz="1500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en-US" sz="1500"/>
              <a:t>Safety &amp; Compliance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Cost-Effective Upgrades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Future Readiness</a:t>
            </a:r>
            <a:endParaRPr sz="15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425" y="315024"/>
            <a:ext cx="3581850" cy="42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